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8" r:id="rId2"/>
    <p:sldId id="256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 snapToGrid="0">
      <p:cViewPr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46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962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141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6038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9481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4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45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43946-C8B2-42AC-BBA7-8FF8CCF8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70385"/>
            <a:ext cx="10318418" cy="4870578"/>
          </a:xfrm>
        </p:spPr>
        <p:txBody>
          <a:bodyPr/>
          <a:lstStyle/>
          <a:p>
            <a:r>
              <a:rPr lang="ru-RU" dirty="0"/>
              <a:t>Основы здорового питания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39558E-A6B6-476A-985C-A3E4EF11B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8" y="139959"/>
            <a:ext cx="11383348" cy="6581516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Пермском крае»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Гигиены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3437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A3821A-9E8C-4AD9-B722-D5A7ECD9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6" y="354563"/>
            <a:ext cx="10431624" cy="552503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При не соблюдении принципов питания, чрезмерном употреблении сахара, жирной пищи возникает риск развития </a:t>
            </a:r>
            <a:r>
              <a:rPr lang="ru-RU" sz="3600" b="1" dirty="0">
                <a:solidFill>
                  <a:schemeClr val="tx1"/>
                </a:solidFill>
              </a:rPr>
              <a:t>избыточной массы тела (ожирения</a:t>
            </a:r>
            <a:r>
              <a:rPr lang="ru-RU" sz="3600" dirty="0">
                <a:solidFill>
                  <a:schemeClr val="tx1"/>
                </a:solidFill>
              </a:rPr>
              <a:t>), </a:t>
            </a:r>
            <a:r>
              <a:rPr lang="ru-RU" sz="3600" b="1" dirty="0">
                <a:solidFill>
                  <a:schemeClr val="tx1"/>
                </a:solidFill>
              </a:rPr>
              <a:t>сахарного диабета </a:t>
            </a:r>
            <a:r>
              <a:rPr lang="ru-RU" sz="3600" dirty="0">
                <a:solidFill>
                  <a:schemeClr val="tx1"/>
                </a:solidFill>
              </a:rPr>
              <a:t>и др. заболеваний.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D7C403-FA5E-436D-AE44-B4AF0478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16" y="2929811"/>
            <a:ext cx="5595484" cy="373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73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F59FC-3EF4-46B0-B85D-46AB516F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8FA93F-294C-4CAA-97AD-31CE33F3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9633"/>
            <a:ext cx="5982185" cy="4619959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Helvetica Neue"/>
              </a:rPr>
              <a:t> избыточное отложение жира в организме может быть либо самостоятельным заболеванием, либо синдромом, сопровождающим другие заболевания.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6292FB-5F35-4E41-A1C4-A8EE22B9D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11012"/>
          <a:stretch/>
        </p:blipFill>
        <p:spPr>
          <a:xfrm>
            <a:off x="6968954" y="382385"/>
            <a:ext cx="4725955" cy="337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0C92C2-0925-482B-8EA0-4609F6E02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1" y="2836350"/>
            <a:ext cx="5328263" cy="30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FE1B53-B277-4B60-BC58-131AB05F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74" y="3753860"/>
            <a:ext cx="4290222" cy="295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C7F9E1-7D81-46DE-85C5-A6C08B1E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42" y="4025085"/>
            <a:ext cx="3499815" cy="266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0032D6-E82E-433D-B0D3-05B38FD9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Сахарный диабет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19F5E5-15E3-4DB3-9140-606E32D1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" y="1156997"/>
            <a:ext cx="5281127" cy="53186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</a:rPr>
              <a:t>эндокринное заболевание</a:t>
            </a:r>
            <a:r>
              <a:rPr lang="ru-RU" sz="2400" b="0" i="0" dirty="0" smtClean="0">
                <a:solidFill>
                  <a:schemeClr val="tx1"/>
                </a:solidFill>
                <a:effectLst/>
              </a:rPr>
              <a:t>, связанное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с нарушением усвоения </a:t>
            </a:r>
            <a:r>
              <a:rPr lang="ru-RU" sz="2400" dirty="0">
                <a:solidFill>
                  <a:schemeClr val="tx1"/>
                </a:solidFill>
              </a:rPr>
              <a:t>глюкозы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 и развивающихся вследствие недостаточности гормона </a:t>
            </a:r>
            <a:r>
              <a:rPr lang="ru-RU" sz="2400" dirty="0">
                <a:solidFill>
                  <a:schemeClr val="tx1"/>
                </a:solidFill>
              </a:rPr>
              <a:t>инсулина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, в результате чего развивается стойкое увеличение содержания глюкозы в крови.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1AAE46-AB76-41AC-81F7-0C385BB6F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532644"/>
            <a:ext cx="4376057" cy="283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95B0BA-1B34-4DAC-AAB3-FE90587E1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30" y="3366648"/>
            <a:ext cx="5059972" cy="317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9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F3AA1A-D2F3-4653-9C70-9CE190CE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A146758-7617-4662-8D24-87B17E72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2" y="74645"/>
            <a:ext cx="10523554" cy="662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74DF69-E24E-4053-9084-A86507CC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50437-7456-406E-9354-9D62A6DA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4256314" cy="47680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Это питание, которое обеспечивает рост, нормальное развитие человека, способствует укреплению здоровья и профилактике заболеваний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943637-C04D-4B1D-99E9-16209333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13" y="1408922"/>
            <a:ext cx="6605089" cy="494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0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D2DC53-74B4-4DE3-800F-DC59F89B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08" y="3980286"/>
            <a:ext cx="3904192" cy="276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DBE82-3DF2-4380-9C9B-B894EBCB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dirty="0"/>
              <a:t>ПИЩА – ИСТОЧНИК ЭНЕРГИИ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35DDB-EDF9-4EBB-9D75-023404F3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2" y="1296955"/>
            <a:ext cx="3629608" cy="45826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Человек использует энергию для выполнения всех видов деятельности: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движение,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дыхание,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мышление,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речь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сон. </a:t>
            </a:r>
          </a:p>
          <a:p>
            <a:endParaRPr lang="ru-RU" dirty="0"/>
          </a:p>
        </p:txBody>
      </p:sp>
      <p:pic>
        <p:nvPicPr>
          <p:cNvPr id="4" name="Picture 105" descr="070c5bb41e0f">
            <a:extLst>
              <a:ext uri="{FF2B5EF4-FFF2-40B4-BE49-F238E27FC236}">
                <a16:creationId xmlns:a16="http://schemas.microsoft.com/office/drawing/2014/main" xmlns="" id="{0C28BD4E-6DF3-40AD-A7D8-CC7042DE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3" y="1194318"/>
            <a:ext cx="2955205" cy="295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205F54-AE65-44D5-A55D-8F823867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8047" r="7440"/>
          <a:stretch/>
        </p:blipFill>
        <p:spPr>
          <a:xfrm>
            <a:off x="2897156" y="3086324"/>
            <a:ext cx="2873829" cy="338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5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>
            <a:extLst>
              <a:ext uri="{FF2B5EF4-FFF2-40B4-BE49-F238E27FC236}">
                <a16:creationId xmlns:a16="http://schemas.microsoft.com/office/drawing/2014/main" xmlns="" id="{2341641A-FB32-4ADE-AD9A-C0C5E88D797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63" y="1874517"/>
            <a:ext cx="6252884" cy="41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4FEC7-9B0A-4C5A-B29A-4F6CE33C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941353-6E9D-4A07-8FAC-01987897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380931"/>
            <a:ext cx="4572000" cy="5393093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Белки – </a:t>
            </a:r>
            <a:r>
              <a:rPr lang="ru-RU" sz="2800" dirty="0">
                <a:solidFill>
                  <a:schemeClr val="tx1"/>
                </a:solidFill>
              </a:rPr>
              <a:t>основной строительный материал клеток. Из них образуются  ферменты, многие </a:t>
            </a:r>
            <a:r>
              <a:rPr lang="ru-RU" sz="2800" dirty="0" smtClean="0">
                <a:solidFill>
                  <a:schemeClr val="tx1"/>
                </a:solidFill>
              </a:rPr>
              <a:t>гормоны</a:t>
            </a:r>
            <a:endParaRPr lang="ru-RU" sz="2800" dirty="0">
              <a:solidFill>
                <a:schemeClr val="tx1"/>
              </a:solidFill>
            </a:endParaRPr>
          </a:p>
          <a:p>
            <a:pPr marL="365125" indent="-255588"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</a:rPr>
              <a:t>Белки животные</a:t>
            </a:r>
            <a:r>
              <a:rPr lang="ru-RU" altLang="ru-RU" sz="2800" dirty="0">
                <a:solidFill>
                  <a:schemeClr val="tx1"/>
                </a:solidFill>
              </a:rPr>
              <a:t>: </a:t>
            </a:r>
          </a:p>
          <a:p>
            <a:pPr marL="365125" indent="-255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 рыба, мясо, творог, сыр, яйца, птица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</a:rPr>
              <a:t>Белки растительные:</a:t>
            </a:r>
          </a:p>
          <a:p>
            <a:pPr marL="365125" indent="-255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  грибы, горох, бобы, фасоль, орехи, семечки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679EDB-62E2-4DBD-90FB-89911046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932E7-B2DA-4008-A3A0-09C6ECE9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49" y="1212980"/>
            <a:ext cx="4561294" cy="5421085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Жиры - источник энергии, 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OpenSansRegular"/>
              </a:rPr>
              <a:t>входят в состав клеток, </a:t>
            </a:r>
            <a:r>
              <a:rPr lang="ru-RU" sz="3600" b="0" i="0" dirty="0" smtClean="0">
                <a:solidFill>
                  <a:schemeClr val="tx1"/>
                </a:solidFill>
                <a:effectLst/>
                <a:latin typeface="OpenSansRegular"/>
              </a:rPr>
              <a:t>тканей</a:t>
            </a:r>
            <a:endParaRPr lang="ru-RU" sz="3600" b="0" i="0" dirty="0">
              <a:solidFill>
                <a:schemeClr val="tx1"/>
              </a:solidFill>
              <a:effectLst/>
              <a:latin typeface="OpenSansRegular"/>
            </a:endParaRPr>
          </a:p>
          <a:p>
            <a:r>
              <a:rPr lang="ru-RU" altLang="ru-RU" sz="3600" b="1" i="1" dirty="0">
                <a:solidFill>
                  <a:schemeClr val="tx1"/>
                </a:solidFill>
              </a:rPr>
              <a:t>Жиры растительные:</a:t>
            </a:r>
            <a:r>
              <a:rPr lang="ru-RU" altLang="ru-RU" sz="3600" dirty="0">
                <a:solidFill>
                  <a:schemeClr val="tx1"/>
                </a:solidFill>
              </a:rPr>
              <a:t> </a:t>
            </a:r>
          </a:p>
          <a:p>
            <a:pPr marL="623888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растительное масло,</a:t>
            </a:r>
          </a:p>
          <a:p>
            <a:pPr marL="623888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рыбий жир, орехи;</a:t>
            </a:r>
            <a:endParaRPr lang="ru-RU" sz="3600" b="0" i="0" dirty="0">
              <a:solidFill>
                <a:schemeClr val="tx1"/>
              </a:solidFill>
              <a:effectLst/>
              <a:latin typeface="OpenSansRegular"/>
            </a:endParaRPr>
          </a:p>
          <a:p>
            <a:r>
              <a:rPr lang="ru-RU" altLang="ru-RU" sz="3600" b="1" i="1" dirty="0">
                <a:solidFill>
                  <a:schemeClr val="tx1"/>
                </a:solidFill>
              </a:rPr>
              <a:t>Жиры животные</a:t>
            </a:r>
            <a:r>
              <a:rPr lang="ru-RU" altLang="ru-RU" sz="3600" i="1" dirty="0">
                <a:solidFill>
                  <a:schemeClr val="tx1"/>
                </a:solidFill>
              </a:rPr>
              <a:t>:</a:t>
            </a:r>
            <a:r>
              <a:rPr lang="ru-RU" altLang="ru-RU" sz="3600" dirty="0">
                <a:solidFill>
                  <a:schemeClr val="tx1"/>
                </a:solidFill>
              </a:rPr>
              <a:t> </a:t>
            </a:r>
          </a:p>
          <a:p>
            <a:pPr marL="623888" indent="-5143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 сливочное масло,</a:t>
            </a:r>
          </a:p>
          <a:p>
            <a:pPr marL="623888" indent="-5143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 сыр, сметана, сливки.</a:t>
            </a:r>
            <a:r>
              <a:rPr lang="ru-RU" altLang="ru-RU" sz="3600" b="1" i="1" dirty="0">
                <a:solidFill>
                  <a:schemeClr val="tx1"/>
                </a:solidFill>
              </a:rPr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C9876425-F60B-4A74-9435-F5E5180883D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1515389"/>
            <a:ext cx="6286306" cy="451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E8FFDB-34B6-40D1-85E8-958C2BE3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BA193F-61C9-4E32-B17F-C1D20DDD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418253"/>
            <a:ext cx="9170617" cy="446133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Углеводы</a:t>
            </a:r>
            <a:r>
              <a:rPr lang="ru-RU" sz="2400" dirty="0">
                <a:solidFill>
                  <a:schemeClr val="tx1"/>
                </a:solidFill>
              </a:rPr>
              <a:t>- главный поставщик энергии для работы мышц и других органов. Вместе с белками они образуют ферменты и гормоны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44FF02C-3FF5-4BBC-BF62-1D96EC9984A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50" y="2315297"/>
            <a:ext cx="5014477" cy="355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58487C-85BF-4A07-8C73-34F402FC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0" y="2910385"/>
            <a:ext cx="5169159" cy="355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075AB24-E8BF-4CB7-8F2B-E450A9EF2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32" y="1399692"/>
            <a:ext cx="6969210" cy="495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3878E-8EE5-4925-BDE4-51CD5CD2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D5B233-FB80-4E59-B0B2-61DFD3E8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8963"/>
            <a:ext cx="3880159" cy="4610629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Витамины и минеральные вещества- </a:t>
            </a:r>
            <a:r>
              <a:rPr lang="ru-RU" altLang="ru-RU" sz="3200" dirty="0">
                <a:solidFill>
                  <a:schemeClr val="tx1"/>
                </a:solidFill>
              </a:rPr>
              <a:t>помогают организму расти и быть здоровыми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01DFD-8116-4688-AA1A-0A3AA3D3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63CF74-1720-4CD5-A614-BA5E5EA50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83976"/>
            <a:ext cx="9688643" cy="677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44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CC0C2-A337-427F-9A9C-9FF2FA94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4DE4328-8D94-4887-8823-790F735A5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22" y="86539"/>
            <a:ext cx="9609155" cy="6684921"/>
          </a:xfrm>
        </p:spPr>
      </p:pic>
    </p:spTree>
    <p:extLst>
      <p:ext uri="{BB962C8B-B14F-4D97-AF65-F5344CB8AC3E}">
        <p14:creationId xmlns:p14="http://schemas.microsoft.com/office/powerpoint/2010/main" val="280292051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250</TotalTime>
  <Words>226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Эмблема</vt:lpstr>
      <vt:lpstr>Основы здорового питания</vt:lpstr>
      <vt:lpstr>Здоровое питание</vt:lpstr>
      <vt:lpstr>ПИЩА – ИСТОЧНИК ЭНЕРГИИ</vt:lpstr>
      <vt:lpstr>Основные компоненты пищи</vt:lpstr>
      <vt:lpstr>Основные компоненты пищи</vt:lpstr>
      <vt:lpstr>Основные компоненты пищи</vt:lpstr>
      <vt:lpstr>Основные компоненты пищи</vt:lpstr>
      <vt:lpstr>Презентация PowerPoint</vt:lpstr>
      <vt:lpstr>Презентация PowerPoint</vt:lpstr>
      <vt:lpstr>Презентация PowerPoint</vt:lpstr>
      <vt:lpstr>ожирение</vt:lpstr>
      <vt:lpstr>Сахарный диабет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здорового питания</dc:title>
  <dc:creator>Dmitriy</dc:creator>
  <cp:lastModifiedBy>Татьяна</cp:lastModifiedBy>
  <cp:revision>17</cp:revision>
  <dcterms:created xsi:type="dcterms:W3CDTF">2020-08-22T15:26:50Z</dcterms:created>
  <dcterms:modified xsi:type="dcterms:W3CDTF">2020-11-03T04:50:41Z</dcterms:modified>
</cp:coreProperties>
</file>