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8" r:id="rId4"/>
    <p:sldId id="272" r:id="rId5"/>
    <p:sldId id="267" r:id="rId6"/>
    <p:sldId id="273" r:id="rId7"/>
    <p:sldId id="274" r:id="rId8"/>
    <p:sldId id="278" r:id="rId9"/>
    <p:sldId id="264" r:id="rId10"/>
    <p:sldId id="263" r:id="rId11"/>
    <p:sldId id="275" r:id="rId12"/>
    <p:sldId id="279" r:id="rId13"/>
    <p:sldId id="281" r:id="rId14"/>
    <p:sldId id="282" r:id="rId15"/>
    <p:sldId id="280" r:id="rId1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003A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116" y="-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269298784460502E-2"/>
          <c:y val="2.7862767154105798E-2"/>
          <c:w val="0.88247006593976896"/>
          <c:h val="0.92560869706101634"/>
        </c:manualLayout>
      </c:layout>
      <c:barChart>
        <c:barDir val="col"/>
        <c:grouping val="clustered"/>
        <c:ser>
          <c:idx val="0"/>
          <c:order val="0"/>
          <c:tx>
            <c:strRef>
              <c:f>Лист1!$C$45</c:f>
              <c:strCache>
                <c:ptCount val="1"/>
                <c:pt idx="0">
                  <c:v>всего ОО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Лист1!$B$46:$B$55</c:f>
              <c:strCache>
                <c:ptCount val="10"/>
                <c:pt idx="0">
                  <c:v>Большая Соснова</c:v>
                </c:pt>
                <c:pt idx="1">
                  <c:v>Верещагино</c:v>
                </c:pt>
                <c:pt idx="2">
                  <c:v>Елово</c:v>
                </c:pt>
                <c:pt idx="3">
                  <c:v>Ильинский</c:v>
                </c:pt>
                <c:pt idx="4">
                  <c:v>Карагай</c:v>
                </c:pt>
                <c:pt idx="5">
                  <c:v>Нытва</c:v>
                </c:pt>
                <c:pt idx="6">
                  <c:v>Оханск</c:v>
                </c:pt>
                <c:pt idx="7">
                  <c:v>Очер</c:v>
                </c:pt>
                <c:pt idx="8">
                  <c:v>Сива</c:v>
                </c:pt>
                <c:pt idx="9">
                  <c:v>Частые</c:v>
                </c:pt>
              </c:strCache>
            </c:strRef>
          </c:cat>
          <c:val>
            <c:numRef>
              <c:f>Лист1!$C$46:$C$55</c:f>
              <c:numCache>
                <c:formatCode>General</c:formatCode>
                <c:ptCount val="10"/>
                <c:pt idx="0">
                  <c:v>10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Лист1!$D$45</c:f>
              <c:strCache>
                <c:ptCount val="1"/>
                <c:pt idx="0">
                  <c:v>БВБ-2023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Лист1!$B$46:$B$55</c:f>
              <c:strCache>
                <c:ptCount val="10"/>
                <c:pt idx="0">
                  <c:v>Большая Соснова</c:v>
                </c:pt>
                <c:pt idx="1">
                  <c:v>Верещагино</c:v>
                </c:pt>
                <c:pt idx="2">
                  <c:v>Елово</c:v>
                </c:pt>
                <c:pt idx="3">
                  <c:v>Ильинский</c:v>
                </c:pt>
                <c:pt idx="4">
                  <c:v>Карагай</c:v>
                </c:pt>
                <c:pt idx="5">
                  <c:v>Нытва</c:v>
                </c:pt>
                <c:pt idx="6">
                  <c:v>Оханск</c:v>
                </c:pt>
                <c:pt idx="7">
                  <c:v>Очер</c:v>
                </c:pt>
                <c:pt idx="8">
                  <c:v>Сива</c:v>
                </c:pt>
                <c:pt idx="9">
                  <c:v>Частые</c:v>
                </c:pt>
              </c:strCache>
            </c:strRef>
          </c:cat>
          <c:val>
            <c:numRef>
              <c:f>Лист1!$D$46:$D$55</c:f>
              <c:numCache>
                <c:formatCode>General</c:formatCode>
                <c:ptCount val="10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7</c:v>
                </c:pt>
              </c:numCache>
            </c:numRef>
          </c:val>
        </c:ser>
        <c:axId val="84091648"/>
        <c:axId val="84093184"/>
      </c:barChart>
      <c:catAx>
        <c:axId val="84091648"/>
        <c:scaling>
          <c:orientation val="minMax"/>
        </c:scaling>
        <c:axPos val="b"/>
        <c:tickLblPos val="nextTo"/>
        <c:crossAx val="84093184"/>
        <c:crosses val="autoZero"/>
        <c:auto val="1"/>
        <c:lblAlgn val="ctr"/>
        <c:lblOffset val="100"/>
      </c:catAx>
      <c:valAx>
        <c:axId val="84093184"/>
        <c:scaling>
          <c:orientation val="minMax"/>
        </c:scaling>
        <c:axPos val="l"/>
        <c:majorGridlines/>
        <c:numFmt formatCode="General" sourceLinked="1"/>
        <c:tickLblPos val="nextTo"/>
        <c:crossAx val="8409164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522702"/>
            <a:ext cx="2562860" cy="7736205"/>
          </a:xfrm>
          <a:custGeom>
            <a:avLst/>
            <a:gdLst/>
            <a:ahLst/>
            <a:cxnLst/>
            <a:rect l="l" t="t" r="r" b="b"/>
            <a:pathLst>
              <a:path w="2562860" h="7736205">
                <a:moveTo>
                  <a:pt x="0" y="0"/>
                </a:moveTo>
                <a:lnTo>
                  <a:pt x="2562742" y="0"/>
                </a:lnTo>
                <a:lnTo>
                  <a:pt x="2562742" y="7735596"/>
                </a:lnTo>
                <a:lnTo>
                  <a:pt x="0" y="7735596"/>
                </a:lnTo>
                <a:lnTo>
                  <a:pt x="0" y="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702"/>
            <a:ext cx="2276474" cy="7238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028700"/>
            <a:ext cx="2524125" cy="8229600"/>
          </a:xfrm>
          <a:custGeom>
            <a:avLst/>
            <a:gdLst/>
            <a:ahLst/>
            <a:cxnLst/>
            <a:rect l="l" t="t" r="r" b="b"/>
            <a:pathLst>
              <a:path w="2524125" h="8229600">
                <a:moveTo>
                  <a:pt x="2523529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2523529" y="0"/>
                </a:lnTo>
                <a:lnTo>
                  <a:pt x="2523529" y="8229600"/>
                </a:lnTo>
                <a:close/>
              </a:path>
            </a:pathLst>
          </a:custGeom>
          <a:solidFill>
            <a:srgbClr val="009D9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3310" y="1028700"/>
            <a:ext cx="14015987" cy="724159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3821366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976" y="1717079"/>
            <a:ext cx="12408535" cy="240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009D9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25B4F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2380"/>
              </a:lnSpc>
            </a:pPr>
            <a:r>
              <a:rPr spc="-5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ducomm.iro.perm.ru/groups/bilet-v-budushchee/news/bilet-v-budushchee-resursy-i-vozmozhnosti-v-postroenii-sistemy-proforientaci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comm.iro.perm.ru/groups/bilet-v-budushchee/news/proekt-bilet-v-budushchee-permskiy-kray-na-pedagogicheskom-forume-est-takaya-professiya-rodinu-zashchishchat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/>
          <p:cNvGrpSpPr/>
          <p:nvPr/>
        </p:nvGrpSpPr>
        <p:grpSpPr>
          <a:xfrm>
            <a:off x="14401800" y="0"/>
            <a:ext cx="3886200" cy="10287000"/>
            <a:chOff x="1444436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4436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61036" y="304800"/>
              <a:ext cx="2120599" cy="21336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61036" y="304800"/>
              <a:ext cx="2120598" cy="21336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571501"/>
            <a:ext cx="13868400" cy="2846290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 algn="ctr"/>
            <a:r>
              <a:rPr lang="ru-RU" sz="4400" b="1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Межмуниципальный </a:t>
            </a:r>
            <a:r>
              <a:rPr lang="ru-RU" sz="4400" b="1" dirty="0" err="1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флеш</a:t>
            </a:r>
            <a:r>
              <a:rPr lang="ru-RU" sz="4400" b="1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-семинар</a:t>
            </a:r>
            <a:endParaRPr lang="ru-RU" sz="4400" b="1" dirty="0">
              <a:solidFill>
                <a:schemeClr val="tx1"/>
              </a:solidFill>
              <a:latin typeface="Georgia" pitchFamily="18" charset="0"/>
              <a:cs typeface="Times New Roman"/>
            </a:endParaRPr>
          </a:p>
          <a:p>
            <a:pPr marL="12699" algn="ctr"/>
            <a:r>
              <a:rPr lang="ru-RU" sz="4400" b="1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«Навигаторы будущего в современном мире</a:t>
            </a:r>
            <a:r>
              <a:rPr lang="ru-RU" sz="4400" b="1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»</a:t>
            </a:r>
          </a:p>
          <a:p>
            <a:pPr marL="12699" algn="ctr"/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- форма интерактивного </a:t>
            </a:r>
            <a:r>
              <a:rPr lang="ru-RU" sz="3200" dirty="0">
                <a:solidFill>
                  <a:schemeClr val="tx1"/>
                </a:solidFill>
                <a:latin typeface="Georgia" pitchFamily="18" charset="0"/>
                <a:cs typeface="Times New Roman"/>
              </a:rPr>
              <a:t>обучения, обсуждения нововведений и обмен профессиональным опытом и способами решения сложных вопросов из личной </a:t>
            </a:r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  <a:cs typeface="Times New Roman"/>
              </a:rPr>
              <a:t>практики</a:t>
            </a:r>
            <a:endParaRPr lang="ru-RU" sz="3200" dirty="0">
              <a:solidFill>
                <a:schemeClr val="tx1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6" y="4023284"/>
            <a:ext cx="10036175" cy="1003935"/>
          </a:xfrm>
          <a:prstGeom prst="rect">
            <a:avLst/>
          </a:prstGeom>
        </p:spPr>
        <p:txBody>
          <a:bodyPr vert="horz" wrap="square" lIns="0" tIns="14603" rIns="0" bIns="0" rtlCol="0">
            <a:spAutoFit/>
          </a:bodyPr>
          <a:lstStyle/>
          <a:p>
            <a:pPr marL="12699"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7" y="6651711"/>
            <a:ext cx="6059805" cy="532130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80242" y="2329915"/>
            <a:ext cx="2745758" cy="31756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70488" y="5505588"/>
            <a:ext cx="2210046" cy="15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722116" y="9563101"/>
            <a:ext cx="3114941" cy="461657"/>
          </a:xfrm>
          <a:prstGeom prst="rect">
            <a:avLst/>
          </a:prstGeom>
          <a:noFill/>
        </p:spPr>
        <p:txBody>
          <a:bodyPr wrap="none" lIns="91433" tIns="45716" rIns="91433" bIns="45716" rtlCol="0">
            <a:spAutoFit/>
          </a:bodyPr>
          <a:lstStyle/>
          <a:p>
            <a:pPr algn="r"/>
            <a:r>
              <a:rPr lang="ru-RU" sz="2400" dirty="0" smtClean="0">
                <a:latin typeface="Georgia" pitchFamily="18" charset="0"/>
              </a:rPr>
              <a:t>г. Верещагино</a:t>
            </a:r>
            <a:r>
              <a:rPr lang="ru-RU" sz="2400" dirty="0">
                <a:latin typeface="Georgia" pitchFamily="18" charset="0"/>
              </a:rPr>
              <a:t>, 2024</a:t>
            </a:r>
          </a:p>
        </p:txBody>
      </p:sp>
      <p:pic>
        <p:nvPicPr>
          <p:cNvPr id="1028" name="Picture 4" descr="https://fs02.rchuv.ru/rchuv23/chrio/activities/2023/329459ab-5559-4451-9993-5b151a930a1d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63" y="3543300"/>
            <a:ext cx="8563384" cy="5708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1-94.userapi.com/s/v1/ig2/4pPjd3tenl12Ra4EEbC31ZnSKKtRcdPQA8nQ1gIbCaaBHJhOA7j7Bt3jS196NxsjMTQ0GMIoiPsyQ24_daoUTSlz.jpg?size=910x1473&amp;quality=95&amp;crop=0,0,910,1473&amp;ava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02" y="7757612"/>
            <a:ext cx="1265315" cy="2048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02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495300"/>
            <a:ext cx="14454484" cy="221599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Участие </a:t>
            </a:r>
            <a:r>
              <a:rPr lang="ru-RU" sz="4800" b="1" dirty="0">
                <a:solidFill>
                  <a:srgbClr val="007033"/>
                </a:solidFill>
                <a:latin typeface="Georgia" pitchFamily="18" charset="0"/>
              </a:rPr>
              <a:t>школ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ассоциации муниципальных </a:t>
            </a:r>
            <a:r>
              <a:rPr lang="ru-RU" sz="4800" b="1" dirty="0">
                <a:solidFill>
                  <a:srgbClr val="007033"/>
                </a:solidFill>
                <a:latin typeface="Georgia" pitchFamily="18" charset="0"/>
              </a:rPr>
              <a:t>образований Пермского края  </a:t>
            </a: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«Запад» в Федеральном проекте «Билет в будущее»</a:t>
            </a:r>
            <a:endParaRPr lang="ru-RU"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9"/>
            <a:ext cx="1999605" cy="1999605"/>
          </a:xfrm>
          <a:prstGeom prst="rect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17054309" y="9581977"/>
            <a:ext cx="2178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3</a:t>
            </a:r>
            <a:endParaRPr spc="-5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68092006"/>
              </p:ext>
            </p:extLst>
          </p:nvPr>
        </p:nvGraphicFramePr>
        <p:xfrm>
          <a:off x="2971800" y="2409504"/>
          <a:ext cx="10744200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20374631"/>
              </p:ext>
            </p:extLst>
          </p:nvPr>
        </p:nvGraphicFramePr>
        <p:xfrm>
          <a:off x="14211300" y="3162300"/>
          <a:ext cx="3200400" cy="536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0400"/>
              </a:tblGrid>
              <a:tr h="907730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Большая Соснова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Верещагино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Елово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Ильинский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Карагай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Нытва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Оханск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Очер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Сива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  <a:tr h="486904">
                <a:tc>
                  <a:txBody>
                    <a:bodyPr/>
                    <a:lstStyle/>
                    <a:p>
                      <a:pPr algn="l" fontAlgn="b"/>
                      <a:r>
                        <a:rPr lang="ru-RU" sz="3200" u="none" strike="noStrike" dirty="0">
                          <a:effectLst/>
                        </a:rPr>
                        <a:t>Частые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1" marR="7901" marT="7901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876300"/>
            <a:ext cx="15621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Задачи 2024 года: это возможность….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786019" y="2019300"/>
            <a:ext cx="1535917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Регистрация с апреля 2024 г. новых школ </a:t>
            </a:r>
            <a:r>
              <a:rPr lang="ru-RU" sz="3600" b="1" dirty="0">
                <a:latin typeface="Georgia" pitchFamily="18" charset="0"/>
              </a:rPr>
              <a:t>и </a:t>
            </a:r>
            <a:r>
              <a:rPr lang="ru-RU" sz="3600" b="1" dirty="0" smtClean="0">
                <a:latin typeface="Georgia" pitchFamily="18" charset="0"/>
              </a:rPr>
              <a:t>педагогов-навигаторов в проекте «Билет в будущее»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Обучение педагогов-навигаторов  на КПК 72 час/36 час. (требование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)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Определение/обновление </a:t>
            </a:r>
            <a:r>
              <a:rPr lang="ru-RU" sz="3600" b="1" dirty="0">
                <a:latin typeface="Georgia" pitchFamily="18" charset="0"/>
              </a:rPr>
              <a:t>списка </a:t>
            </a:r>
            <a:r>
              <a:rPr lang="ru-RU" sz="3600" b="1" dirty="0" smtClean="0">
                <a:latin typeface="Georgia" pitchFamily="18" charset="0"/>
              </a:rPr>
              <a:t>учеников в закрытом контуре платформы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Обеспечение подвоза участников проекта на мероприятия партнеров проекта, </a:t>
            </a:r>
            <a:r>
              <a:rPr lang="ru-RU" sz="3600" b="1" dirty="0" err="1" smtClean="0">
                <a:latin typeface="Georgia" pitchFamily="18" charset="0"/>
              </a:rPr>
              <a:t>профпробы</a:t>
            </a:r>
            <a:r>
              <a:rPr lang="ru-RU" sz="3600" b="1" dirty="0" smtClean="0">
                <a:latin typeface="Georgia" pitchFamily="18" charset="0"/>
              </a:rPr>
              <a:t>, исторический парк «Россия  - моя история»: апрель-июнь, сентябрь-ноябрь 2024 г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занятий «Россия – мои горизонты» региональным содержанием (до 50% от всех занятий)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Georgia" pitchFamily="18" charset="0"/>
              </a:rPr>
              <a:t>Наполнение основного уровня </a:t>
            </a:r>
            <a:r>
              <a:rPr lang="ru-RU" sz="3600" b="1" dirty="0" err="1" smtClean="0">
                <a:latin typeface="Georgia" pitchFamily="18" charset="0"/>
              </a:rPr>
              <a:t>профминимума</a:t>
            </a:r>
            <a:r>
              <a:rPr lang="ru-RU" sz="3600" b="1" dirty="0" smtClean="0">
                <a:latin typeface="Georgia" pitchFamily="18" charset="0"/>
              </a:rPr>
              <a:t> муниципальными практиками профориентации 12/18 час.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0800" y="571500"/>
            <a:ext cx="149352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Проектные замыслы муниципальных практик профориентации: </a:t>
            </a:r>
            <a:b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новые смыслы -10 смелых решений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3199031"/>
            <a:ext cx="156210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Для кого? Кто примет участие? </a:t>
            </a:r>
            <a:r>
              <a:rPr lang="ru-RU" sz="3200" dirty="0" smtClean="0">
                <a:latin typeface="Georgia" pitchFamily="18" charset="0"/>
              </a:rPr>
              <a:t>Например, 6-7, 9,10-11 классы</a:t>
            </a:r>
          </a:p>
          <a:p>
            <a:r>
              <a:rPr lang="ru-RU" sz="3200" b="1" dirty="0" smtClean="0">
                <a:latin typeface="Georgia" pitchFamily="18" charset="0"/>
              </a:rPr>
              <a:t>-Кто будет организатором?</a:t>
            </a:r>
          </a:p>
          <a:p>
            <a:r>
              <a:rPr lang="ru-RU" sz="3200" b="1" dirty="0" smtClean="0">
                <a:latin typeface="Georgia" pitchFamily="18" charset="0"/>
              </a:rPr>
              <a:t>- Какие социальные партнеры вам помогут?</a:t>
            </a:r>
          </a:p>
          <a:p>
            <a:r>
              <a:rPr lang="ru-RU" sz="3200" b="1" dirty="0" smtClean="0">
                <a:latin typeface="Georgia" pitchFamily="18" charset="0"/>
              </a:rPr>
              <a:t>-Формат совместной работы. </a:t>
            </a:r>
            <a:r>
              <a:rPr lang="ru-RU" sz="3200" dirty="0" smtClean="0">
                <a:latin typeface="Georgia" pitchFamily="18" charset="0"/>
              </a:rPr>
              <a:t>Например: проект, форум, фестиваль, игра, профильный лагерь, творческая/ремесленная мастерская, </a:t>
            </a:r>
            <a:r>
              <a:rPr lang="ru-RU" sz="3200" dirty="0" err="1" smtClean="0">
                <a:latin typeface="Georgia" pitchFamily="18" charset="0"/>
              </a:rPr>
              <a:t>мастерград</a:t>
            </a:r>
            <a:r>
              <a:rPr lang="ru-RU" sz="3200" dirty="0" smtClean="0">
                <a:latin typeface="Georgia" pitchFamily="18" charset="0"/>
              </a:rPr>
              <a:t>, музейные/социальные /вожатские практики..</a:t>
            </a:r>
          </a:p>
          <a:p>
            <a:r>
              <a:rPr lang="ru-RU" sz="3200" dirty="0" smtClean="0">
                <a:latin typeface="Georgia" pitchFamily="18" charset="0"/>
              </a:rPr>
              <a:t>-</a:t>
            </a:r>
            <a:r>
              <a:rPr lang="ru-RU" sz="3200" b="1" dirty="0" smtClean="0">
                <a:latin typeface="Georgia" pitchFamily="18" charset="0"/>
              </a:rPr>
              <a:t>Яркое название </a:t>
            </a:r>
            <a:r>
              <a:rPr lang="ru-RU" sz="3200" dirty="0" smtClean="0">
                <a:latin typeface="Georgia" pitchFamily="18" charset="0"/>
              </a:rPr>
              <a:t>(притягивает как магнит)</a:t>
            </a:r>
          </a:p>
          <a:p>
            <a:r>
              <a:rPr lang="ru-RU" sz="3200" b="1" dirty="0" smtClean="0">
                <a:latin typeface="Georgia" pitchFamily="18" charset="0"/>
              </a:rPr>
              <a:t>-Для чего? Что хотим получить в результате? </a:t>
            </a:r>
            <a:r>
              <a:rPr lang="ru-RU" sz="3200" dirty="0" smtClean="0">
                <a:latin typeface="Georgia" pitchFamily="18" charset="0"/>
              </a:rPr>
              <a:t>Например: познакомиться, узнать, исследовать, обобщить, попробовать, изготовить, </a:t>
            </a:r>
          </a:p>
          <a:p>
            <a:r>
              <a:rPr lang="ru-RU" sz="3200" dirty="0" smtClean="0">
                <a:latin typeface="Georgia" pitchFamily="18" charset="0"/>
              </a:rPr>
              <a:t>представить, встретиться</a:t>
            </a:r>
          </a:p>
          <a:p>
            <a:r>
              <a:rPr lang="ru-RU" sz="3200" b="1" dirty="0" smtClean="0">
                <a:latin typeface="Georgia" pitchFamily="18" charset="0"/>
              </a:rPr>
              <a:t>-Как поймем, что практика прошла успешно? </a:t>
            </a:r>
            <a:r>
              <a:rPr lang="ru-RU" sz="3200" dirty="0" smtClean="0">
                <a:latin typeface="Georgia" pitchFamily="18" charset="0"/>
              </a:rPr>
              <a:t>Например: сколько участников? партнеров ? мастер-классов ? </a:t>
            </a:r>
          </a:p>
          <a:p>
            <a:r>
              <a:rPr lang="ru-RU" sz="3200" b="1" dirty="0" smtClean="0">
                <a:latin typeface="Georgia" pitchFamily="18" charset="0"/>
              </a:rPr>
              <a:t>- Почему </a:t>
            </a:r>
            <a:r>
              <a:rPr lang="ru-RU" sz="3200" b="1" dirty="0">
                <a:latin typeface="Georgia" pitchFamily="18" charset="0"/>
              </a:rPr>
              <a:t>вы получаете </a:t>
            </a:r>
            <a:r>
              <a:rPr lang="ru-RU" sz="3200" b="1" dirty="0" smtClean="0">
                <a:latin typeface="Georgia" pitchFamily="18" charset="0"/>
              </a:rPr>
              <a:t>много положительных отзывов </a:t>
            </a:r>
            <a:r>
              <a:rPr lang="ru-RU" sz="3200" b="1" dirty="0">
                <a:latin typeface="Georgia" pitchFamily="18" charset="0"/>
              </a:rPr>
              <a:t>по итогам</a:t>
            </a:r>
            <a:r>
              <a:rPr lang="ru-RU" sz="3200" b="1" dirty="0" smtClean="0">
                <a:latin typeface="Georgia" pitchFamily="18" charset="0"/>
              </a:rPr>
              <a:t>? </a:t>
            </a:r>
            <a:r>
              <a:rPr lang="ru-RU" sz="3200" dirty="0" smtClean="0">
                <a:latin typeface="Georgia" pitchFamily="18" charset="0"/>
              </a:rPr>
              <a:t>(ваша уникальность)</a:t>
            </a:r>
          </a:p>
          <a:p>
            <a:pPr marL="571500" indent="-571500">
              <a:buFontTx/>
              <a:buChar char="-"/>
            </a:pPr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7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316" y="187746"/>
            <a:ext cx="15411806" cy="14773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Проектные замыслы муниципальных практик профориентации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928894" y="2071666"/>
            <a:ext cx="147162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dirty="0" err="1" smtClean="0"/>
              <a:t>Промтур</a:t>
            </a:r>
            <a:r>
              <a:rPr lang="ru-RU" sz="4000" b="1" dirty="0" smtClean="0"/>
              <a:t> и промышленные экскурсии  "От металла до фанеры" в Нытве</a:t>
            </a:r>
          </a:p>
          <a:p>
            <a:pPr marL="742950" indent="-742950">
              <a:buAutoNum type="arabicPeriod"/>
            </a:pPr>
            <a:r>
              <a:rPr lang="ru-RU" sz="4000" b="1" dirty="0" err="1" smtClean="0"/>
              <a:t>Профмарафон</a:t>
            </a:r>
            <a:r>
              <a:rPr lang="ru-RU" sz="4000" b="1" dirty="0" smtClean="0"/>
              <a:t> профессий «Я знаю округ будет»  в Очере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Родительская и ремесленная мастерская "Хочу и учу" в Верещагино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 </a:t>
            </a:r>
            <a:r>
              <a:rPr lang="ru-RU" sz="4000" b="1" dirty="0" err="1" smtClean="0"/>
              <a:t>Профориентационная</a:t>
            </a:r>
            <a:r>
              <a:rPr lang="ru-RU" sz="4000" b="1" dirty="0" smtClean="0"/>
              <a:t> игра « Мы в профессии!» в Оханске 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Свой Атлас профессий появится в Карагае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Фестивали профессии «Океан возможностей» в </a:t>
            </a:r>
            <a:r>
              <a:rPr lang="ru-RU" sz="4000" b="1" dirty="0" err="1" smtClean="0"/>
              <a:t>Сиве</a:t>
            </a:r>
            <a:r>
              <a:rPr lang="ru-RU" sz="4000" b="1" dirty="0" smtClean="0"/>
              <a:t>, Частых, Большой Соснове</a:t>
            </a:r>
          </a:p>
          <a:p>
            <a:pPr marL="742950" indent="-742950">
              <a:buAutoNum type="arabicPeriod"/>
            </a:pPr>
            <a:r>
              <a:rPr lang="ru-RU" sz="4000" b="1" dirty="0" smtClean="0"/>
              <a:t>Семейный форум в Ильинском «Профориентация: сила в единстве»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33"/>
                </a:solidFill>
              </a:rPr>
              <a:t>Выводы</a:t>
            </a:r>
            <a:r>
              <a:rPr lang="ru-RU" dirty="0" smtClean="0">
                <a:solidFill>
                  <a:srgbClr val="003A1A"/>
                </a:solidFill>
              </a:rPr>
              <a:t> </a:t>
            </a:r>
            <a:r>
              <a:rPr lang="ru-RU" b="1" dirty="0" smtClean="0">
                <a:solidFill>
                  <a:srgbClr val="007033"/>
                </a:solidFill>
              </a:rPr>
              <a:t>по итогам семинара</a:t>
            </a:r>
            <a:endParaRPr lang="ru-RU" b="1" dirty="0">
              <a:solidFill>
                <a:srgbClr val="0070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1785914"/>
            <a:ext cx="1493054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Полезные и нужные муниципальные практики профориентации поддерживают главы администрации муниципальных образований.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 При содействии КГАУ «Центр опережающей профессиональной подготовки Пермского края» в рамках регионального проекта «Первая профессия» возможно профессиональное обучение школьников (это продвинутый уровень </a:t>
            </a:r>
            <a:r>
              <a:rPr lang="ru-RU" sz="3600" dirty="0" err="1" smtClean="0"/>
              <a:t>профминимума</a:t>
            </a:r>
            <a:r>
              <a:rPr lang="ru-RU" sz="3600" dirty="0" smtClean="0"/>
              <a:t>).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ГАУ ДПО ИРО ПК поддержит и поможет реализовать самый смелый межмуниципальный замысел практики профориентации.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Проект Билет будущего с его внутренним контуром  - это интересно и полезно для ребят (если, конечно, это понимает педагог-навигатор)</a:t>
            </a:r>
          </a:p>
          <a:p>
            <a:pPr marL="742950" indent="-742950">
              <a:buAutoNum type="arabicPeriod"/>
            </a:pPr>
            <a:r>
              <a:rPr lang="ru-RU" sz="3600" dirty="0" smtClean="0"/>
              <a:t>Встречи с профессионалами своего дела, экскурсии на местное производство, мастер-классы возможно рассматривать как часть регионального компонента занятий «Россия – мои горизонты».</a:t>
            </a:r>
          </a:p>
          <a:p>
            <a:pPr marL="742950" indent="-742950">
              <a:buAutoNum type="arabicPeriod"/>
            </a:pP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3200" y="876300"/>
            <a:ext cx="14935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dirty="0" smtClean="0">
                <a:solidFill>
                  <a:srgbClr val="007033"/>
                </a:solidFill>
                <a:latin typeface="Georgia" pitchFamily="18" charset="0"/>
              </a:rPr>
              <a:t>Подводим итоги: </a:t>
            </a:r>
            <a:endParaRPr sz="48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2651234" y="1714500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Georgia" pitchFamily="18" charset="0"/>
            </a:endParaRPr>
          </a:p>
          <a:p>
            <a:endParaRPr lang="ru-RU" sz="3600" b="1" dirty="0" smtClean="0">
              <a:latin typeface="Georgia" pitchFamily="18" charset="0"/>
            </a:endParaRPr>
          </a:p>
        </p:txBody>
      </p:sp>
      <p:pic>
        <p:nvPicPr>
          <p:cNvPr id="8194" name="Picture 2" descr="https://fsd.multiurok.ru/html/2019/11/11/s_5dc97d9013b67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75"/>
          <a:stretch/>
        </p:blipFill>
        <p:spPr bwMode="auto">
          <a:xfrm>
            <a:off x="4572000" y="1787771"/>
            <a:ext cx="12649199" cy="8199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488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383" y="0"/>
            <a:ext cx="3810" cy="10287000"/>
          </a:xfrm>
          <a:custGeom>
            <a:avLst/>
            <a:gdLst/>
            <a:ahLst/>
            <a:cxnLst/>
            <a:rect l="l" t="t" r="r" b="b"/>
            <a:pathLst>
              <a:path w="3809" h="10287000">
                <a:moveTo>
                  <a:pt x="0" y="10286999"/>
                </a:moveTo>
                <a:lnTo>
                  <a:pt x="3615" y="10286999"/>
                </a:lnTo>
                <a:lnTo>
                  <a:pt x="361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EFF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01800" y="0"/>
            <a:ext cx="3886200" cy="10287000"/>
            <a:chOff x="14401800" y="0"/>
            <a:chExt cx="3886200" cy="10287000"/>
          </a:xfrm>
        </p:grpSpPr>
        <p:sp>
          <p:nvSpPr>
            <p:cNvPr id="5" name="object 5"/>
            <p:cNvSpPr/>
            <p:nvPr/>
          </p:nvSpPr>
          <p:spPr>
            <a:xfrm>
              <a:off x="14401800" y="0"/>
              <a:ext cx="3886200" cy="10287000"/>
            </a:xfrm>
            <a:custGeom>
              <a:avLst/>
              <a:gdLst/>
              <a:ahLst/>
              <a:cxnLst/>
              <a:rect l="l" t="t" r="r" b="b"/>
              <a:pathLst>
                <a:path w="4773930" h="10287000">
                  <a:moveTo>
                    <a:pt x="0" y="0"/>
                  </a:moveTo>
                  <a:lnTo>
                    <a:pt x="4773810" y="0"/>
                  </a:lnTo>
                  <a:lnTo>
                    <a:pt x="4773810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D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11400" y="4076700"/>
              <a:ext cx="2705100" cy="2705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7"/>
                  </a:lnTo>
                  <a:lnTo>
                    <a:pt x="1399982" y="3079555"/>
                  </a:lnTo>
                  <a:lnTo>
                    <a:pt x="1353082" y="3074522"/>
                  </a:lnTo>
                  <a:lnTo>
                    <a:pt x="1306612" y="3068099"/>
                  </a:lnTo>
                  <a:lnTo>
                    <a:pt x="1260593" y="3060306"/>
                  </a:lnTo>
                  <a:lnTo>
                    <a:pt x="1215047" y="3051166"/>
                  </a:lnTo>
                  <a:lnTo>
                    <a:pt x="1169996" y="3040700"/>
                  </a:lnTo>
                  <a:lnTo>
                    <a:pt x="1125459" y="3028929"/>
                  </a:lnTo>
                  <a:lnTo>
                    <a:pt x="1081459" y="3015874"/>
                  </a:lnTo>
                  <a:lnTo>
                    <a:pt x="1038017" y="3001557"/>
                  </a:lnTo>
                  <a:lnTo>
                    <a:pt x="995155" y="2985999"/>
                  </a:lnTo>
                  <a:lnTo>
                    <a:pt x="952893" y="2969221"/>
                  </a:lnTo>
                  <a:lnTo>
                    <a:pt x="911254" y="2951246"/>
                  </a:lnTo>
                  <a:lnTo>
                    <a:pt x="870257" y="2932093"/>
                  </a:lnTo>
                  <a:lnTo>
                    <a:pt x="829926" y="2911785"/>
                  </a:lnTo>
                  <a:lnTo>
                    <a:pt x="790280" y="2890342"/>
                  </a:lnTo>
                  <a:lnTo>
                    <a:pt x="751343" y="2867787"/>
                  </a:lnTo>
                  <a:lnTo>
                    <a:pt x="713133" y="2844140"/>
                  </a:lnTo>
                  <a:lnTo>
                    <a:pt x="675674" y="2819423"/>
                  </a:lnTo>
                  <a:lnTo>
                    <a:pt x="638987" y="2793657"/>
                  </a:lnTo>
                  <a:lnTo>
                    <a:pt x="603092" y="2766864"/>
                  </a:lnTo>
                  <a:lnTo>
                    <a:pt x="568011" y="2739065"/>
                  </a:lnTo>
                  <a:lnTo>
                    <a:pt x="533766" y="2710280"/>
                  </a:lnTo>
                  <a:lnTo>
                    <a:pt x="500377" y="2680532"/>
                  </a:lnTo>
                  <a:lnTo>
                    <a:pt x="467867" y="2649842"/>
                  </a:lnTo>
                  <a:lnTo>
                    <a:pt x="436256" y="2618231"/>
                  </a:lnTo>
                  <a:lnTo>
                    <a:pt x="405566" y="2585721"/>
                  </a:lnTo>
                  <a:lnTo>
                    <a:pt x="375818" y="2552333"/>
                  </a:lnTo>
                  <a:lnTo>
                    <a:pt x="347034" y="2518087"/>
                  </a:lnTo>
                  <a:lnTo>
                    <a:pt x="319234" y="2483006"/>
                  </a:lnTo>
                  <a:lnTo>
                    <a:pt x="292441" y="2447112"/>
                  </a:lnTo>
                  <a:lnTo>
                    <a:pt x="266675" y="2410424"/>
                  </a:lnTo>
                  <a:lnTo>
                    <a:pt x="241958" y="2372965"/>
                  </a:lnTo>
                  <a:lnTo>
                    <a:pt x="218311" y="2334756"/>
                  </a:lnTo>
                  <a:lnTo>
                    <a:pt x="195756" y="2295818"/>
                  </a:lnTo>
                  <a:lnTo>
                    <a:pt x="174314" y="2256172"/>
                  </a:lnTo>
                  <a:lnTo>
                    <a:pt x="154005" y="2215841"/>
                  </a:lnTo>
                  <a:lnTo>
                    <a:pt x="134853" y="2174845"/>
                  </a:lnTo>
                  <a:lnTo>
                    <a:pt x="116877" y="2133205"/>
                  </a:lnTo>
                  <a:lnTo>
                    <a:pt x="100100" y="2090943"/>
                  </a:lnTo>
                  <a:lnTo>
                    <a:pt x="84542" y="2048081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3"/>
                  </a:lnTo>
                  <a:lnTo>
                    <a:pt x="34932" y="1871051"/>
                  </a:lnTo>
                  <a:lnTo>
                    <a:pt x="25792" y="1825505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3" y="1686116"/>
                  </a:lnTo>
                  <a:lnTo>
                    <a:pt x="2922" y="1638808"/>
                  </a:lnTo>
                  <a:lnTo>
                    <a:pt x="733" y="1591111"/>
                  </a:lnTo>
                  <a:lnTo>
                    <a:pt x="0" y="1543018"/>
                  </a:lnTo>
                  <a:lnTo>
                    <a:pt x="733" y="1494987"/>
                  </a:lnTo>
                  <a:lnTo>
                    <a:pt x="2922" y="1447291"/>
                  </a:lnTo>
                  <a:lnTo>
                    <a:pt x="6543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2" y="1260594"/>
                  </a:lnTo>
                  <a:lnTo>
                    <a:pt x="34932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7" y="952894"/>
                  </a:lnTo>
                  <a:lnTo>
                    <a:pt x="134853" y="911254"/>
                  </a:lnTo>
                  <a:lnTo>
                    <a:pt x="154005" y="870258"/>
                  </a:lnTo>
                  <a:lnTo>
                    <a:pt x="174314" y="829927"/>
                  </a:lnTo>
                  <a:lnTo>
                    <a:pt x="195756" y="790281"/>
                  </a:lnTo>
                  <a:lnTo>
                    <a:pt x="218311" y="751343"/>
                  </a:lnTo>
                  <a:lnTo>
                    <a:pt x="241958" y="713134"/>
                  </a:lnTo>
                  <a:lnTo>
                    <a:pt x="266675" y="675675"/>
                  </a:lnTo>
                  <a:lnTo>
                    <a:pt x="292441" y="638987"/>
                  </a:lnTo>
                  <a:lnTo>
                    <a:pt x="319234" y="603092"/>
                  </a:lnTo>
                  <a:lnTo>
                    <a:pt x="347034" y="568012"/>
                  </a:lnTo>
                  <a:lnTo>
                    <a:pt x="375818" y="533766"/>
                  </a:lnTo>
                  <a:lnTo>
                    <a:pt x="405566" y="500378"/>
                  </a:lnTo>
                  <a:lnTo>
                    <a:pt x="436256" y="467868"/>
                  </a:lnTo>
                  <a:lnTo>
                    <a:pt x="467867" y="436257"/>
                  </a:lnTo>
                  <a:lnTo>
                    <a:pt x="500377" y="405567"/>
                  </a:lnTo>
                  <a:lnTo>
                    <a:pt x="533766" y="375819"/>
                  </a:lnTo>
                  <a:lnTo>
                    <a:pt x="568011" y="347034"/>
                  </a:lnTo>
                  <a:lnTo>
                    <a:pt x="603092" y="319235"/>
                  </a:lnTo>
                  <a:lnTo>
                    <a:pt x="638987" y="292442"/>
                  </a:lnTo>
                  <a:lnTo>
                    <a:pt x="675674" y="266676"/>
                  </a:lnTo>
                  <a:lnTo>
                    <a:pt x="713133" y="241959"/>
                  </a:lnTo>
                  <a:lnTo>
                    <a:pt x="751343" y="218312"/>
                  </a:lnTo>
                  <a:lnTo>
                    <a:pt x="790280" y="195757"/>
                  </a:lnTo>
                  <a:lnTo>
                    <a:pt x="829926" y="174314"/>
                  </a:lnTo>
                  <a:lnTo>
                    <a:pt x="870257" y="154006"/>
                  </a:lnTo>
                  <a:lnTo>
                    <a:pt x="911254" y="134853"/>
                  </a:lnTo>
                  <a:lnTo>
                    <a:pt x="952893" y="116878"/>
                  </a:lnTo>
                  <a:lnTo>
                    <a:pt x="995155" y="100100"/>
                  </a:lnTo>
                  <a:lnTo>
                    <a:pt x="1038017" y="84542"/>
                  </a:lnTo>
                  <a:lnTo>
                    <a:pt x="1081459" y="70225"/>
                  </a:lnTo>
                  <a:lnTo>
                    <a:pt x="1125459" y="57170"/>
                  </a:lnTo>
                  <a:lnTo>
                    <a:pt x="1169996" y="45399"/>
                  </a:lnTo>
                  <a:lnTo>
                    <a:pt x="1215047" y="34933"/>
                  </a:lnTo>
                  <a:lnTo>
                    <a:pt x="1260593" y="25793"/>
                  </a:lnTo>
                  <a:lnTo>
                    <a:pt x="1306612" y="18000"/>
                  </a:lnTo>
                  <a:lnTo>
                    <a:pt x="1353082" y="11577"/>
                  </a:lnTo>
                  <a:lnTo>
                    <a:pt x="1399982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1" y="84542"/>
                  </a:lnTo>
                  <a:lnTo>
                    <a:pt x="2090943" y="100100"/>
                  </a:lnTo>
                  <a:lnTo>
                    <a:pt x="2133205" y="116878"/>
                  </a:lnTo>
                  <a:lnTo>
                    <a:pt x="2174844" y="134853"/>
                  </a:lnTo>
                  <a:lnTo>
                    <a:pt x="2215841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5" y="241959"/>
                  </a:lnTo>
                  <a:lnTo>
                    <a:pt x="2410424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4"/>
                  </a:lnTo>
                  <a:lnTo>
                    <a:pt x="2552332" y="375819"/>
                  </a:lnTo>
                  <a:lnTo>
                    <a:pt x="2585721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6"/>
                  </a:lnTo>
                  <a:lnTo>
                    <a:pt x="2739064" y="568012"/>
                  </a:lnTo>
                  <a:lnTo>
                    <a:pt x="2766864" y="603092"/>
                  </a:lnTo>
                  <a:lnTo>
                    <a:pt x="2793657" y="638987"/>
                  </a:lnTo>
                  <a:lnTo>
                    <a:pt x="2819423" y="675675"/>
                  </a:lnTo>
                  <a:lnTo>
                    <a:pt x="2844140" y="713134"/>
                  </a:lnTo>
                  <a:lnTo>
                    <a:pt x="2867787" y="751343"/>
                  </a:lnTo>
                  <a:lnTo>
                    <a:pt x="2890342" y="790281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4"/>
                  </a:lnTo>
                  <a:lnTo>
                    <a:pt x="2969221" y="952894"/>
                  </a:lnTo>
                  <a:lnTo>
                    <a:pt x="2985998" y="995156"/>
                  </a:lnTo>
                  <a:lnTo>
                    <a:pt x="3001556" y="1038018"/>
                  </a:lnTo>
                  <a:lnTo>
                    <a:pt x="3015873" y="1081460"/>
                  </a:lnTo>
                  <a:lnTo>
                    <a:pt x="3028928" y="1125460"/>
                  </a:lnTo>
                  <a:lnTo>
                    <a:pt x="3040699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1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8" y="1543049"/>
                  </a:lnTo>
                  <a:lnTo>
                    <a:pt x="3085365" y="1591111"/>
                  </a:lnTo>
                  <a:lnTo>
                    <a:pt x="3083176" y="1638808"/>
                  </a:lnTo>
                  <a:lnTo>
                    <a:pt x="3079555" y="1686116"/>
                  </a:lnTo>
                  <a:lnTo>
                    <a:pt x="3074521" y="1733016"/>
                  </a:lnTo>
                  <a:lnTo>
                    <a:pt x="3068098" y="1779486"/>
                  </a:lnTo>
                  <a:lnTo>
                    <a:pt x="3060306" y="1825505"/>
                  </a:lnTo>
                  <a:lnTo>
                    <a:pt x="3051166" y="1871051"/>
                  </a:lnTo>
                  <a:lnTo>
                    <a:pt x="3040699" y="1916103"/>
                  </a:lnTo>
                  <a:lnTo>
                    <a:pt x="3028928" y="1960639"/>
                  </a:lnTo>
                  <a:lnTo>
                    <a:pt x="3015873" y="2004639"/>
                  </a:lnTo>
                  <a:lnTo>
                    <a:pt x="3001556" y="2048081"/>
                  </a:lnTo>
                  <a:lnTo>
                    <a:pt x="2985998" y="2090943"/>
                  </a:lnTo>
                  <a:lnTo>
                    <a:pt x="2969221" y="2133205"/>
                  </a:lnTo>
                  <a:lnTo>
                    <a:pt x="2951245" y="2174845"/>
                  </a:lnTo>
                  <a:lnTo>
                    <a:pt x="2932093" y="2215841"/>
                  </a:lnTo>
                  <a:lnTo>
                    <a:pt x="2911784" y="2256172"/>
                  </a:lnTo>
                  <a:lnTo>
                    <a:pt x="2890342" y="2295818"/>
                  </a:lnTo>
                  <a:lnTo>
                    <a:pt x="2867787" y="2334756"/>
                  </a:lnTo>
                  <a:lnTo>
                    <a:pt x="2844140" y="2372965"/>
                  </a:lnTo>
                  <a:lnTo>
                    <a:pt x="2819423" y="2410424"/>
                  </a:lnTo>
                  <a:lnTo>
                    <a:pt x="2793657" y="2447112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3"/>
                  </a:lnTo>
                  <a:lnTo>
                    <a:pt x="2680532" y="2585721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1" y="2680532"/>
                  </a:lnTo>
                  <a:lnTo>
                    <a:pt x="2552332" y="2710280"/>
                  </a:lnTo>
                  <a:lnTo>
                    <a:pt x="2518087" y="2739065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4" y="2819423"/>
                  </a:lnTo>
                  <a:lnTo>
                    <a:pt x="2372965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5"/>
                  </a:lnTo>
                  <a:lnTo>
                    <a:pt x="2215841" y="2932093"/>
                  </a:lnTo>
                  <a:lnTo>
                    <a:pt x="2174844" y="2951246"/>
                  </a:lnTo>
                  <a:lnTo>
                    <a:pt x="2133205" y="2969221"/>
                  </a:lnTo>
                  <a:lnTo>
                    <a:pt x="2090943" y="2985999"/>
                  </a:lnTo>
                  <a:lnTo>
                    <a:pt x="2048081" y="3001557"/>
                  </a:lnTo>
                  <a:lnTo>
                    <a:pt x="2004639" y="3015874"/>
                  </a:lnTo>
                  <a:lnTo>
                    <a:pt x="1960639" y="3028929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9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7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35200" y="4076700"/>
              <a:ext cx="2819400" cy="2743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304800" y="1943100"/>
            <a:ext cx="13868400" cy="33387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/>
            <a:r>
              <a:rPr lang="ru-RU" sz="5400" b="1" dirty="0" smtClean="0">
                <a:solidFill>
                  <a:srgbClr val="007033"/>
                </a:solidFill>
                <a:latin typeface="Georgia" pitchFamily="18" charset="0"/>
                <a:cs typeface="Times New Roman"/>
              </a:rPr>
              <a:t>Единая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профориентационная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 модель в школах </a:t>
            </a:r>
            <a:r>
              <a:rPr lang="ru-RU" sz="5400" b="1" dirty="0" err="1">
                <a:solidFill>
                  <a:srgbClr val="007033"/>
                </a:solidFill>
                <a:latin typeface="Georgia" pitchFamily="18" charset="0"/>
                <a:cs typeface="Times New Roman"/>
              </a:rPr>
              <a:t>Прикамья</a:t>
            </a:r>
            <a:r>
              <a:rPr lang="ru-RU" sz="5400" b="1" dirty="0">
                <a:solidFill>
                  <a:srgbClr val="007033"/>
                </a:solidFill>
                <a:latin typeface="Georgia" pitchFamily="18" charset="0"/>
                <a:cs typeface="Times New Roman"/>
              </a:rPr>
              <a:t>: первые шаги к успеху, противоречия, планы на будущее</a:t>
            </a:r>
            <a:endParaRPr sz="5400" b="1" dirty="0">
              <a:solidFill>
                <a:srgbClr val="007033"/>
              </a:solidFill>
              <a:latin typeface="Georgia" pitchFamily="18" charset="0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0355" y="4023283"/>
            <a:ext cx="10036175" cy="1003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endParaRPr sz="640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976" y="6651710"/>
            <a:ext cx="6059805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3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76400" y="5905500"/>
            <a:ext cx="11194024" cy="13336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err="1" smtClean="0">
                <a:latin typeface="Georgia" pitchFamily="18" charset="0"/>
                <a:cs typeface="Trebuchet MS"/>
              </a:rPr>
              <a:t>Дремина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</a:t>
            </a:r>
            <a:r>
              <a:rPr lang="ru-RU" sz="2800" dirty="0" err="1" smtClean="0">
                <a:latin typeface="Georgia" pitchFamily="18" charset="0"/>
                <a:cs typeface="Trebuchet MS"/>
              </a:rPr>
              <a:t>Инга</a:t>
            </a:r>
            <a:r>
              <a:rPr lang="ru-RU" sz="2800" dirty="0" smtClean="0">
                <a:latin typeface="Georgia" pitchFamily="18" charset="0"/>
                <a:cs typeface="Trebuchet MS"/>
              </a:rPr>
              <a:t> Анатольевна, старший научный сотрудник,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ГАУ ДПО «Институт развития образования Пермского края», </a:t>
            </a: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2800" dirty="0" smtClean="0">
                <a:latin typeface="Georgia" pitchFamily="18" charset="0"/>
                <a:cs typeface="Trebuchet MS"/>
              </a:rPr>
              <a:t>региональный оператор проекта «Билет в будущее»</a:t>
            </a:r>
            <a:endParaRPr sz="2800">
              <a:latin typeface="Georgia" pitchFamily="18" charset="0"/>
              <a:cs typeface="Trebuchet MS"/>
            </a:endParaRPr>
          </a:p>
        </p:txBody>
      </p:sp>
      <p:pic>
        <p:nvPicPr>
          <p:cNvPr id="23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01800" y="0"/>
            <a:ext cx="3886200" cy="381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87600" y="7581900"/>
            <a:ext cx="2585269" cy="186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8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0" y="266700"/>
            <a:ext cx="143256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4000" b="1" dirty="0" err="1" smtClean="0">
                <a:solidFill>
                  <a:srgbClr val="007033"/>
                </a:solidFill>
                <a:latin typeface="Georgia" pitchFamily="18" charset="0"/>
              </a:rPr>
              <a:t>В.В.Путин</a:t>
            </a:r>
            <a:r>
              <a:rPr lang="ru-RU" sz="4000" b="1" dirty="0" smtClean="0">
                <a:solidFill>
                  <a:srgbClr val="007033"/>
                </a:solidFill>
                <a:latin typeface="Georgia" pitchFamily="18" charset="0"/>
              </a:rPr>
              <a:t>. Профориентация школьников -  ключевое направление суверенного образования Российской Федерации </a:t>
            </a:r>
            <a:endParaRPr sz="4000" b="1" dirty="0">
              <a:solidFill>
                <a:srgbClr val="007033"/>
              </a:solidFill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4</a:t>
            </a:r>
            <a:endParaRPr spc="-5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9400" y="1485900"/>
            <a:ext cx="7658100" cy="47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43372"/>
          <a:stretch/>
        </p:blipFill>
        <p:spPr bwMode="auto">
          <a:xfrm>
            <a:off x="2589936" y="4281655"/>
            <a:ext cx="11689024" cy="37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0772" y="81915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40 час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81915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60 час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039600" y="81915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 час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56" y="8643962"/>
            <a:ext cx="130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Занятия  «Россия – мои горизонты», взаимодействие с родителями, урочная деятельность – единое наполнение всех уровней </a:t>
            </a:r>
            <a:r>
              <a:rPr lang="ru-RU" sz="2800" b="1" dirty="0" err="1" smtClean="0"/>
              <a:t>профминимума</a:t>
            </a:r>
            <a:r>
              <a:rPr lang="ru-RU" sz="2800" b="1" dirty="0" smtClean="0"/>
              <a:t>.     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0"/>
            <a:ext cx="18287999" cy="10286278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79439" y="568934"/>
            <a:ext cx="13724665" cy="4283295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55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5500" b="1" dirty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профориентационных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755" y="5420747"/>
            <a:ext cx="9894938" cy="4003342"/>
          </a:xfrm>
          <a:prstGeom prst="rect">
            <a:avLst/>
          </a:prstGeom>
          <a:noFill/>
        </p:spPr>
        <p:txBody>
          <a:bodyPr wrap="square" lIns="83174" tIns="41587" rIns="83174" bIns="41587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Мероприятия проекта «Билет в будущее» </a:t>
            </a:r>
            <a:r>
              <a:rPr lang="ru-RU" sz="3600" b="1" dirty="0" err="1">
                <a:solidFill>
                  <a:schemeClr val="bg1"/>
                </a:solidFill>
                <a:latin typeface="Arial Black" pitchFamily="34" charset="0"/>
              </a:rPr>
              <a:t>реализируют</a:t>
            </a:r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 ОСНОВНОЙ УРОВЕНЬ ПРОФМИНИМУМА: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- 60 часов внеурочной деятельности</a:t>
            </a:r>
          </a:p>
          <a:p>
            <a:r>
              <a:rPr lang="ru-RU" sz="3600" b="1" dirty="0">
                <a:solidFill>
                  <a:schemeClr val="bg1"/>
                </a:solidFill>
                <a:latin typeface="Arial Black" pitchFamily="34" charset="0"/>
              </a:rPr>
              <a:t>- Обучение КПК 72 час в личном кабинете  педагога-навигатора</a:t>
            </a:r>
          </a:p>
          <a:p>
            <a:endParaRPr lang="ru-RU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2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8602" t="11774" r="33585" b="13225"/>
          <a:stretch>
            <a:fillRect/>
          </a:stretch>
        </p:blipFill>
        <p:spPr bwMode="auto">
          <a:xfrm>
            <a:off x="2819400" y="342900"/>
            <a:ext cx="14967331" cy="97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512508" y="647700"/>
            <a:ext cx="15812278" cy="937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86800" y="8191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1600" y="81915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декабрь 2023 г. 1142 педагогов-навигаторов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200" y="71247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декабрь  2023 г. 84,7% школ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5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57400" y="1333500"/>
            <a:ext cx="13821366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614" t="20665" b="5082"/>
          <a:stretch/>
        </p:blipFill>
        <p:spPr bwMode="auto">
          <a:xfrm>
            <a:off x="7696200" y="5143499"/>
            <a:ext cx="10211609" cy="465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95600" y="419100"/>
            <a:ext cx="1440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7033"/>
                </a:solidFill>
              </a:rPr>
              <a:t>Методическое обеспечение внедрения </a:t>
            </a:r>
            <a:r>
              <a:rPr lang="ru-RU" sz="4400" b="1" dirty="0" err="1" smtClean="0">
                <a:solidFill>
                  <a:srgbClr val="007033"/>
                </a:solidFill>
              </a:rPr>
              <a:t>профминимума</a:t>
            </a:r>
            <a:endParaRPr lang="ru-RU" sz="4400" b="1" dirty="0">
              <a:solidFill>
                <a:srgbClr val="0070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66" t="6130" r="7414" b="3448"/>
          <a:stretch/>
        </p:blipFill>
        <p:spPr bwMode="auto">
          <a:xfrm>
            <a:off x="2895600" y="1188541"/>
            <a:ext cx="9104586" cy="553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294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75" y="4143697"/>
            <a:ext cx="1999605" cy="19996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7000" y="571500"/>
            <a:ext cx="15087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Georgia" pitchFamily="18" charset="0"/>
              </a:rPr>
              <a:t>Информационное обеспечение </a:t>
            </a:r>
            <a:endParaRPr b="1" dirty="0">
              <a:latin typeface="Georgia" pitchFamily="18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lang="ru-RU" spc="-5" dirty="0" smtClean="0"/>
              <a:t>7</a:t>
            </a: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27051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Georg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047" r="24329" b="9359"/>
          <a:stretch/>
        </p:blipFill>
        <p:spPr bwMode="auto">
          <a:xfrm>
            <a:off x="7500926" y="2500294"/>
            <a:ext cx="10787074" cy="64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628" t="5146" r="19594" b="5928"/>
          <a:stretch>
            <a:fillRect/>
          </a:stretch>
        </p:blipFill>
        <p:spPr bwMode="auto">
          <a:xfrm>
            <a:off x="285688" y="1857352"/>
            <a:ext cx="11656288" cy="750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024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601200" cy="1354217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33"/>
                </a:solidFill>
                <a:latin typeface="Georgia" pitchFamily="18" charset="0"/>
                <a:cs typeface="Trebuchet MS"/>
              </a:rPr>
              <a:t>Выставка ОБРАЗОВАНИЕ И КАРЬЕРА, 18.11.2023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6977" y="1857351"/>
            <a:ext cx="8603224" cy="321471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Диалог-встреча «Федеральный проект «Билет в будущее»: ресурсы и возможности в построении системы профориентации»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http://educomm.iro.perm.ru/groups/bilet-v-budushchee/news/bilet-v-budushchee-resursy-i-vozmozhnosti-v-postroenii-sistemy-proforientacii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1030" name="AutoShape 6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permkrai.ru/upload/iblock/a44/dewsmu6w9qqwlqadu5pm2blhsph94mft/photo_2023_10_30_12_41_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sun9-13.userapi.com/impg/gS_sZCcx8Nl7h_q2JYTBG4PJg8-AdVaRuFnhmg/3e-zdgAkks0.jpg?size=2560x1920&amp;quality=95&amp;sign=94aff0f717c8c593d4d31635732f231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11" b="19236"/>
          <a:stretch/>
        </p:blipFill>
        <p:spPr bwMode="auto">
          <a:xfrm>
            <a:off x="785754" y="5195862"/>
            <a:ext cx="7429552" cy="4429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77400" y="3429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Форум</a:t>
            </a:r>
            <a:r>
              <a:rPr lang="ru-RU" sz="3600" b="1" dirty="0" smtClean="0">
                <a:solidFill>
                  <a:srgbClr val="007033"/>
                </a:solidFill>
              </a:rPr>
              <a:t> «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</a:rPr>
              <a:t>Е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сть</a:t>
            </a:r>
            <a:r>
              <a:rPr lang="ru-RU" sz="3600" b="1" dirty="0" smtClean="0">
                <a:solidFill>
                  <a:srgbClr val="007033"/>
                </a:solidFill>
              </a:rPr>
              <a:t> </a:t>
            </a:r>
            <a:r>
              <a:rPr lang="ru-RU" sz="3600" b="1" dirty="0" smtClean="0">
                <a:solidFill>
                  <a:srgbClr val="007033"/>
                </a:solidFill>
                <a:latin typeface="Georgia" pitchFamily="18" charset="0"/>
                <a:ea typeface="+mj-ea"/>
                <a:cs typeface="Trebuchet MS"/>
              </a:rPr>
              <a:t>такая профессия – родину защищать» 8.12.2023   </a:t>
            </a:r>
            <a:endParaRPr lang="ru-RU" sz="3600" b="1" dirty="0">
              <a:solidFill>
                <a:srgbClr val="007033"/>
              </a:solidFill>
              <a:latin typeface="Georgia" pitchFamily="18" charset="0"/>
              <a:ea typeface="+mj-ea"/>
              <a:cs typeface="Trebuchet MS"/>
            </a:endParaRPr>
          </a:p>
        </p:txBody>
      </p:sp>
      <p:pic>
        <p:nvPicPr>
          <p:cNvPr id="5124" name="Picture 4" descr="https://sun9-16.userapi.com/impg/OTqTCXkTmJarpat0xF_dcJ7IaH8iyuZ1OhZGHA/LNM6ax4THIo.jpg?size=1080x1080&amp;quality=95&amp;sign=76bad3ee651a1ec27cd8e0dd38f97df8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96" b="21052"/>
          <a:stretch/>
        </p:blipFill>
        <p:spPr bwMode="auto">
          <a:xfrm>
            <a:off x="10144132" y="5214938"/>
            <a:ext cx="7027799" cy="44589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9752" y="1714476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Lucida Sans Unicode"/>
                <a:cs typeface="Lucida Sans Unicode"/>
              </a:rPr>
              <a:t>- 30 </a:t>
            </a:r>
            <a:r>
              <a:rPr lang="ru-RU" sz="2800" dirty="0">
                <a:latin typeface="Lucida Sans Unicode"/>
                <a:cs typeface="Lucida Sans Unicode"/>
              </a:rPr>
              <a:t>буклетов «Активные практики </a:t>
            </a:r>
            <a:r>
              <a:rPr lang="ru-RU" sz="2800" dirty="0" smtClean="0">
                <a:latin typeface="Lucida Sans Unicode"/>
                <a:cs typeface="Lucida Sans Unicode"/>
              </a:rPr>
              <a:t>профориентации»</a:t>
            </a:r>
            <a:endParaRPr lang="ru-RU" sz="2800" dirty="0">
              <a:latin typeface="Lucida Sans Unicode"/>
              <a:cs typeface="Lucida Sans Unicode"/>
            </a:endParaRPr>
          </a:p>
          <a:p>
            <a:pPr>
              <a:buFontTx/>
              <a:buChar char="-"/>
            </a:pPr>
            <a:r>
              <a:rPr lang="ru-RU" sz="2800" dirty="0" smtClean="0">
                <a:latin typeface="Lucida Sans Unicode"/>
                <a:cs typeface="Lucida Sans Unicode"/>
              </a:rPr>
              <a:t>Мастер-классы </a:t>
            </a:r>
            <a:r>
              <a:rPr lang="ru-RU" sz="2800" dirty="0">
                <a:latin typeface="Lucida Sans Unicode"/>
                <a:cs typeface="Lucida Sans Unicode"/>
              </a:rPr>
              <a:t>от </a:t>
            </a:r>
            <a:r>
              <a:rPr lang="ru-RU" sz="2800" dirty="0" smtClean="0">
                <a:latin typeface="Lucida Sans Unicode"/>
                <a:cs typeface="Lucida Sans Unicode"/>
              </a:rPr>
              <a:t>кадет-старшеклассников</a:t>
            </a:r>
          </a:p>
          <a:p>
            <a:r>
              <a:rPr lang="en-US" sz="2800" dirty="0" smtClean="0">
                <a:hlinkClick r:id="rId5"/>
              </a:rPr>
              <a:t>http://educomm.iro.perm.ru/groups/bilet-v-budushchee/news/proekt-bilet-v-budushchee-permskiy-kray-na-pedagogicheskom-forume-est-takaya-professiya-rodinu-zashchishchat</a:t>
            </a:r>
            <a:r>
              <a:rPr lang="ru-RU" sz="2800" dirty="0" smtClean="0"/>
              <a:t> </a:t>
            </a:r>
          </a:p>
          <a:p>
            <a:endParaRPr lang="ru-RU" sz="2800" dirty="0" smtClean="0">
              <a:latin typeface="Lucida Sans Unicode"/>
              <a:cs typeface="Lucida Sans Unicode"/>
            </a:endParaRPr>
          </a:p>
          <a:p>
            <a:endParaRPr lang="ru-RU"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D9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688</Words>
  <Application>Microsoft Office PowerPoint</Application>
  <PresentationFormat>Произвольный</PresentationFormat>
  <Paragraphs>79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В.В.Путин. Профориентация школьников -  ключевое направление суверенного образования Российской Федерации </vt:lpstr>
      <vt:lpstr>Слайд 4</vt:lpstr>
      <vt:lpstr>Слайд 5</vt:lpstr>
      <vt:lpstr>Слайд 6</vt:lpstr>
      <vt:lpstr> </vt:lpstr>
      <vt:lpstr>Информационное обеспечение </vt:lpstr>
      <vt:lpstr>Выставка ОБРАЗОВАНИЕ И КАРЬЕРА, 18.11.2023</vt:lpstr>
      <vt:lpstr>Участие школ ассоциации муниципальных образований Пермского края  «Запад» в Федеральном проекте «Билет в будущее»</vt:lpstr>
      <vt:lpstr>Задачи 2024 года: это возможность…. </vt:lpstr>
      <vt:lpstr>Проектные замыслы муниципальных практик профориентации:  новые смыслы -10 смелых решений </vt:lpstr>
      <vt:lpstr>Проектные замыслы муниципальных практик профориентации</vt:lpstr>
      <vt:lpstr>Выводы по итогам семинара</vt:lpstr>
      <vt:lpstr>Подводим итоги: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освещение хода проекта в социальных сетях</dc:title>
  <dc:creator>Evgenia Metaksa</dc:creator>
  <cp:keywords>DAFm2jRNz5U,BAEDjRe86Tw</cp:keywords>
  <cp:lastModifiedBy>Алевтина</cp:lastModifiedBy>
  <cp:revision>53</cp:revision>
  <dcterms:created xsi:type="dcterms:W3CDTF">2023-11-05T03:05:42Z</dcterms:created>
  <dcterms:modified xsi:type="dcterms:W3CDTF">2024-01-31T08:03:44Z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2023-11-05T00:00:00Z</vt:filetime>
  </property>
</Properties>
</file>